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297" r:id="rId3"/>
    <p:sldId id="298" r:id="rId4"/>
    <p:sldId id="261" r:id="rId5"/>
    <p:sldId id="302" r:id="rId6"/>
    <p:sldId id="262" r:id="rId7"/>
    <p:sldId id="303" r:id="rId8"/>
    <p:sldId id="263" r:id="rId9"/>
    <p:sldId id="264" r:id="rId10"/>
    <p:sldId id="265" r:id="rId11"/>
    <p:sldId id="304" r:id="rId12"/>
    <p:sldId id="272" r:id="rId13"/>
    <p:sldId id="266" r:id="rId14"/>
    <p:sldId id="305" r:id="rId15"/>
    <p:sldId id="267" r:id="rId16"/>
    <p:sldId id="268" r:id="rId17"/>
    <p:sldId id="306" r:id="rId18"/>
    <p:sldId id="269" r:id="rId19"/>
    <p:sldId id="270" r:id="rId20"/>
    <p:sldId id="307" r:id="rId21"/>
    <p:sldId id="271" r:id="rId22"/>
    <p:sldId id="273" r:id="rId23"/>
    <p:sldId id="308" r:id="rId24"/>
    <p:sldId id="274" r:id="rId25"/>
    <p:sldId id="275" r:id="rId26"/>
    <p:sldId id="309" r:id="rId27"/>
    <p:sldId id="276" r:id="rId28"/>
    <p:sldId id="277" r:id="rId29"/>
    <p:sldId id="310" r:id="rId30"/>
    <p:sldId id="278" r:id="rId31"/>
    <p:sldId id="279" r:id="rId32"/>
    <p:sldId id="301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00" r:id="rId41"/>
    <p:sldId id="289" r:id="rId42"/>
    <p:sldId id="290" r:id="rId43"/>
    <p:sldId id="296" r:id="rId44"/>
    <p:sldId id="299" r:id="rId45"/>
    <p:sldId id="314" r:id="rId46"/>
    <p:sldId id="31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89D"/>
    <a:srgbClr val="800000"/>
    <a:srgbClr val="212932"/>
    <a:srgbClr val="4C1918"/>
    <a:srgbClr val="2A170F"/>
    <a:srgbClr val="374454"/>
    <a:srgbClr val="758DAF"/>
    <a:srgbClr val="AE0001"/>
    <a:srgbClr val="270100"/>
    <a:srgbClr val="5911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amlib.ru/c/chuwakin_o_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gu-pisat.ru/webinar/skol/sochinenie_EGE_201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3237" y="332510"/>
            <a:ext cx="8503275" cy="3475397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Сочинение-рассуждение 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по тексту </a:t>
            </a:r>
            <a:r>
              <a:rPr lang="ru-RU" sz="4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О.А.Чувакина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«У счастья нет единого точного определения…» 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(текст №32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62255" y="4322618"/>
            <a:ext cx="4998074" cy="1357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ea typeface="+mj-ea"/>
                <a:cs typeface="Arial" pitchFamily="34" charset="0"/>
              </a:rPr>
              <a:t>Файдыш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ea typeface="+mj-ea"/>
                <a:cs typeface="Arial" pitchFamily="34" charset="0"/>
              </a:rPr>
              <a:t> И.И.,                      учитель русского языка и литературы </a:t>
            </a:r>
            <a:endParaRPr kumimoji="0" lang="en-US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66725">
              <a:buNone/>
            </a:pP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3. Счастью нет источников, кроме смысла жизни, нет ему субститута, нет эрзаца. Дерзкие волевые приказы, ухищрения натренированного разума не создадут чувства, годящегося вместо счастья, не прекратят неустранимого стремления человека жить осмысленно, и тот, кто отказался от своего пути, будет по-прежнему рассчитывать на счастье. </a:t>
            </a:r>
          </a:p>
          <a:p>
            <a:pPr indent="46672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Субституты 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(от </a:t>
            </a:r>
            <a:r>
              <a:rPr lang="ru-RU" sz="3000" b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лат.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 </a:t>
            </a:r>
            <a:r>
              <a:rPr lang="ru-RU" sz="30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substitutio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  –   замена)  –  взаимозаменяемые товары.</a:t>
            </a:r>
          </a:p>
          <a:p>
            <a:pPr indent="46672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Эрзац</a:t>
            </a:r>
            <a:r>
              <a:rPr lang="ru-RU" sz="3000" b="1" dirty="0" smtClean="0">
                <a:solidFill>
                  <a:srgbClr val="212932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(от </a:t>
            </a:r>
            <a:r>
              <a:rPr lang="ru-RU" sz="3000" b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нем.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ersatz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–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замена) – неполноценный заменитель чего-либо, суррогат.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66725">
              <a:buNone/>
            </a:pP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3. </a:t>
            </a:r>
            <a:r>
              <a:rPr lang="ru-RU" sz="3000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Счастью нет источников, кроме смысла жизни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нет ему субститута, нет эрзаца. Дерзкие волевые приказы, ухищрения натренированного разума не создадут чувства, годящегося вместо счастья, не прекратят неустранимого стремления человека жить осмысленно, и тот, кто отказался от своего пути, будет по-прежнему рассчитывать на счастье. </a:t>
            </a:r>
          </a:p>
          <a:p>
            <a:pPr indent="46672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Субституты 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(от </a:t>
            </a:r>
            <a:r>
              <a:rPr lang="ru-RU" sz="3000" b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лат.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 </a:t>
            </a:r>
            <a:r>
              <a:rPr lang="ru-RU" sz="30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substitutio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  –   замена)  –  взаимозаменяемые товары.</a:t>
            </a:r>
          </a:p>
          <a:p>
            <a:pPr indent="46672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Эрзац</a:t>
            </a:r>
            <a:r>
              <a:rPr lang="ru-RU" sz="3000" b="1" dirty="0" smtClean="0">
                <a:solidFill>
                  <a:srgbClr val="212932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(от </a:t>
            </a:r>
            <a:r>
              <a:rPr lang="ru-RU" sz="3000" b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нем.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ersatz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–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замена) – неполноценный заменитель чего-либо, суррогат.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796" y="2310856"/>
            <a:ext cx="7900264" cy="1332889"/>
          </a:xfrm>
        </p:spPr>
        <p:txBody>
          <a:bodyPr/>
          <a:lstStyle/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Счастью нет источников, кроме смысла жизни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3. Надежда обрести счастье вступит у него в конфликт с невозможностью жить счастливо, ибо при выборе чужого пути личный смысл остаётся в стороне, и, значит, в стороне остаётся счастье. Чужая дорога ведёт к бессмысленному существованию, проходящему под знаком посторонней, заимствованной цели, а в бессмысленном, пустом существовании не может быть счастья, так как нет источника для его излучения.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3. Надежда обрести счастье вступит у него в конфликт с невозможностью жить счастливо, ибо при выборе чужого пути личный смысл остаётся в стороне, и, значит, в стороне остаётся счастье.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Чужая дорога ведёт к бессмысленному существованию, проходящему под знаком посторонней, заимствованной цели, а в бессмысленном, пустом существовании не может быть счастья, так как нет источника для его излучения.</a:t>
            </a:r>
            <a:endParaRPr lang="ru-RU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650" y="2146766"/>
            <a:ext cx="7900264" cy="3949234"/>
          </a:xfrm>
        </p:spPr>
        <p:txBody>
          <a:bodyPr/>
          <a:lstStyle/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Чужая дорога ведёт к бессмысленному существованию, а в пустом существовании не может быть счастья, так как нет источника для его излучения.</a:t>
            </a:r>
          </a:p>
          <a:p>
            <a:pPr indent="492125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250" y="1274616"/>
            <a:ext cx="7900264" cy="5098473"/>
          </a:xfrm>
        </p:spPr>
        <p:txBody>
          <a:bodyPr>
            <a:normAutofit fontScale="85000" lnSpcReduction="20000"/>
          </a:bodyPr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4. Человек, мнящий, будто он вправе выбрать, назначить себе дорогу из множества дорог, не столько обкрадывает кого-то, сколько ворует у себя. Он оставляет позади, утрачивает на мнимом распутье главное. Он отнимает у себя то, к чему расположено его сердце и склонен ум, лишает себя того, что открылось ему некогда как основное и всеохватывающее занятие, которому следовало посвятить жизнь. Не осмеливаясь поступить по-своему, отправиться за собственным смыслом, а пуще опасаясь упустить преимущества, какими бойко и изобретательно воспользовались окружающие, наследившие с краю чужих дорог, он поддаётся соблазну головокружительного выбора, кажется, и созданного ради того, чтобы человек не ошибся, чтобы мог взять себе занятие такое, что оказалось бы ещё лучше, счастливее,                         главнее главного…</a:t>
            </a:r>
          </a:p>
          <a:p>
            <a:pPr indent="492125"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250" y="1274616"/>
            <a:ext cx="7900264" cy="5098473"/>
          </a:xfrm>
        </p:spPr>
        <p:txBody>
          <a:bodyPr>
            <a:normAutofit fontScale="85000" lnSpcReduction="20000"/>
          </a:bodyPr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4.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Человек, мнящий, будто он вправе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выбрать,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назначить себе дорогу из множества дорог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, не столько обкрадывает кого-то, сколько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ворует у себя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. Он оставляет позади, утрачивает на мнимом распутье главное.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Он отнимает у себя то, к чему расположено его сердце и склонен ум, лишает себя того, что открылось ему некогда как основное и всеохватывающее занятие, которому следовало посвятить жизнь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. Не осмеливаясь поступить по-своему, отправиться за собственным смыслом, а пуще опасаясь упустить преимущества, какими бойко и изобретательно воспользовались окружающие, наследившие с краю чужих дорог, он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поддаётся соблазну головокружительного выбора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, кажется, и созданного ради того, чтобы человек не ошибся, чтобы мог взять себе занятие такое, что оказалось бы ещё лучше, счастливее,                         главнее главного…</a:t>
            </a:r>
          </a:p>
          <a:p>
            <a:pPr indent="492125"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Человек , думающий, будто он вправе выбрать или назначить себе жизненный путь, ворует у себя.</a:t>
            </a:r>
          </a:p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Он отнимает у себя то, к чему расположено его сердце и склонен ум, лишает себя того единственного занятия, которому следовало посвятить жизнь.</a:t>
            </a:r>
          </a:p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Он поддаётся соблазну головокружительного выбора.</a:t>
            </a:r>
          </a:p>
          <a:p>
            <a:pPr indent="492125">
              <a:buFont typeface="Wingdings" pitchFamily="2" charset="2"/>
              <a:buChar char="Ø"/>
            </a:pPr>
            <a:endParaRPr lang="ru-RU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5. Нельзя выбрать смысл жизни, назначить его себе, переменить, как костюм, нельзя окунуться в смыслы, как в морские волны, нельзя поставить, как в казино, на подвернувшийся смысл, будто бы выигрышный. Человек не вместилище множественных смыслов, но проводник смысла единственного, и выбор для человека — не благо, а опасное искушение, за которым зияет выход в несчастье.</a:t>
            </a:r>
          </a:p>
          <a:p>
            <a:pPr indent="492125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3341" y="0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  <a:t>Определяем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  <a:t>микротемы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  <a:t> и тезисы абзацев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Об авторе текста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Олег Анатольевич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Чувакин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432" y="1701257"/>
            <a:ext cx="5591749" cy="4117652"/>
          </a:xfrm>
        </p:spPr>
        <p:txBody>
          <a:bodyPr>
            <a:noAutofit/>
          </a:bodyPr>
          <a:lstStyle/>
          <a:p>
            <a:pPr indent="34925">
              <a:buNone/>
            </a:pPr>
            <a:r>
              <a:rPr lang="ru-RU" sz="2400" dirty="0" smtClean="0">
                <a:solidFill>
                  <a:srgbClr val="212932"/>
                </a:solidFill>
                <a:latin typeface="Book Antiqua" pitchFamily="18" charset="0"/>
                <a:cs typeface="Times New Roman" pitchFamily="18" charset="0"/>
              </a:rPr>
              <a:t>(09.03.1970, живёт в Тюмени)       Прозаик, критик. Пишет с 2002 года, печатается с 2003 года.</a:t>
            </a:r>
            <a:endParaRPr lang="ru-RU" sz="2400" dirty="0" smtClean="0">
              <a:solidFill>
                <a:srgbClr val="21293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925">
              <a:buNone/>
            </a:pPr>
            <a:r>
              <a:rPr lang="ru-RU" sz="2400" dirty="0" smtClean="0">
                <a:solidFill>
                  <a:srgbClr val="212932"/>
                </a:solidFill>
                <a:latin typeface="Book Antiqua" pitchFamily="18" charset="0"/>
                <a:cs typeface="Times New Roman" pitchFamily="18" charset="0"/>
              </a:rPr>
              <a:t>Электронные книги: </a:t>
            </a:r>
            <a:r>
              <a:rPr lang="ru-RU" sz="2400" dirty="0" smtClean="0">
                <a:solidFill>
                  <a:srgbClr val="212932"/>
                </a:solidFill>
                <a:latin typeface="Book Antiqua" pitchFamily="18" charset="0"/>
                <a:cs typeface="Times New Roman" pitchFamily="18" charset="0"/>
                <a:hlinkClick r:id="rId2"/>
              </a:rPr>
              <a:t>http://samlib.ru/c/chuwakin_o_a</a:t>
            </a:r>
            <a:r>
              <a:rPr lang="ru-RU" sz="2400" dirty="0" smtClean="0">
                <a:solidFill>
                  <a:srgbClr val="212932"/>
                </a:solidFill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indent="34925">
              <a:buNone/>
            </a:pPr>
            <a:r>
              <a:rPr lang="ru-RU" sz="2400" dirty="0" smtClean="0">
                <a:solidFill>
                  <a:srgbClr val="212932"/>
                </a:solidFill>
                <a:latin typeface="Book Antiqua" pitchFamily="18" charset="0"/>
                <a:cs typeface="Times New Roman" pitchFamily="18" charset="0"/>
              </a:rPr>
              <a:t>Бумажные книги: «Вторая премия» (Тюмень, 2005; «Сердце по имени Виктор» (Тюмень, 2010). </a:t>
            </a:r>
          </a:p>
          <a:p>
            <a:pPr indent="34925">
              <a:buNone/>
            </a:pPr>
            <a:r>
              <a:rPr lang="ru-RU" sz="2400" dirty="0" smtClean="0">
                <a:solidFill>
                  <a:srgbClr val="212932"/>
                </a:solidFill>
                <a:latin typeface="Book Antiqua" pitchFamily="18" charset="0"/>
                <a:cs typeface="Times New Roman" pitchFamily="18" charset="0"/>
              </a:rPr>
              <a:t>Лауреат конкурса «Литературная критика» (2009 г., Москва, I место).</a:t>
            </a:r>
          </a:p>
          <a:p>
            <a:pPr indent="34925">
              <a:buNone/>
            </a:pPr>
            <a:endParaRPr lang="ru-RU" sz="2400" dirty="0">
              <a:solidFill>
                <a:srgbClr val="2129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24627.jpg"/>
          <p:cNvPicPr>
            <a:picLocks noChangeAspect="1" noChangeArrowheads="1"/>
          </p:cNvPicPr>
          <p:nvPr/>
        </p:nvPicPr>
        <p:blipFill>
          <a:blip r:embed="rId3" cstate="print"/>
          <a:srcRect t="11491" b="12145"/>
          <a:stretch>
            <a:fillRect/>
          </a:stretch>
        </p:blipFill>
        <p:spPr bwMode="auto">
          <a:xfrm>
            <a:off x="5969000" y="2133600"/>
            <a:ext cx="3175000" cy="24245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7308" y="4600353"/>
            <a:ext cx="820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"/>
            <a:endParaRPr lang="ru-RU" sz="2400" dirty="0" smtClean="0">
              <a:solidFill>
                <a:srgbClr val="212932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5.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Нельзя выбрать смысл жизни, назначить его себе, переменить, как костюм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, нельзя окунуться в смыслы, как в морские волны, нельзя поставить, как в казино, на подвернувшийся смысл, будто бы выигрышный.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Человек не вместилище множественных смыслов, но проводник смысла единственного, и выбор для человека — не благо, а опасное искушение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, за которым зияет выход в несчастье.</a:t>
            </a:r>
          </a:p>
          <a:p>
            <a:pPr indent="492125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3341" y="0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  <a:t>Определяем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  <a:t>микротемы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  <a:t> и тезисы абзацев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Нельзя выбрать смысл жизни, назначить его себе, переменить, как костюм.</a:t>
            </a:r>
          </a:p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Человек не вместилище множественных смыслов, но проводник смысла единственного.</a:t>
            </a:r>
          </a:p>
          <a:p>
            <a:pPr marL="185738"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Выбор для человека — не благо, а опасное искушение.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6. Смысл жизни, верный свой путь человек должен найти, обнаружить, но не выбрать, не предпочесть. Выбор — порождение разума, он рационален и механистичен, его может сопровождать успех, но никогда ему не сопутствует счастье.</a:t>
            </a:r>
          </a:p>
          <a:p>
            <a:pPr indent="492125"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7. Выбравший — несчастлив, нашедший — счастлив.</a:t>
            </a:r>
          </a:p>
          <a:p>
            <a:endParaRPr lang="ru-RU" b="1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6.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Смысл жизни, верный свой путь человек должен найти, обнаружить, но не выбрать, не предпочесть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. Выбор — порождение разума, он рационален и механистичен, его может сопровождать успех, но никогда ему не сопутствует счастье.</a:t>
            </a:r>
          </a:p>
          <a:p>
            <a:pPr indent="492125"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7.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Выбравший — несчастлив, нашедший — счастлив.</a:t>
            </a:r>
          </a:p>
          <a:p>
            <a:endParaRPr lang="ru-RU" b="1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Смысл жизни, верный свой путь человек должен найти, обнаружить, но не выбрать, не предпочесть. </a:t>
            </a:r>
          </a:p>
          <a:p>
            <a:pPr indent="492125">
              <a:buNone/>
            </a:pPr>
            <a:endParaRPr lang="ru-RU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Выбравший — несчастлив, нашедший — счастлив.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8. Человек, неосознанно или сознательно гасящий лучи своего счастья, истребляющий в себе личное предназначение, со временем разлагается духовно, уничтожает себя как личность, предается отупляющим ощущениям несостоятельности и абсурдности бытия.</a:t>
            </a:r>
          </a:p>
          <a:p>
            <a:pPr indent="492125">
              <a:buNone/>
            </a:pPr>
            <a:endParaRPr lang="ru-RU" b="1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8.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Человек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, неосознанно или сознательно гасящий лучи своего счастья,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истребляющий в себе личное предназначение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, со временем разлагается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духовно, уничтожает себя как личность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, предается отупляющим ощущениям несостоятельности и абсурдности бытия.</a:t>
            </a:r>
          </a:p>
          <a:p>
            <a:pPr indent="492125">
              <a:buNone/>
            </a:pPr>
            <a:endParaRPr lang="ru-RU" b="1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Человек, неосознанно или сознательно гасящий лучи своего счастья, истребляющий в себе личное предназначение, уничтожает себя как личность.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9. Человек, не ослеплённый блеском выбора, не приемлет иного пути, нежели тот, что ему предназначен. Чужой дороги он страшится больше смерти, ибо и смерть счастлива лишь на дороге своей. Если же наступает в жизни этого человека день, когда он спрашивает себя: выбрать ему и выжить или найти и умереть, то и здесь нет для него противопоставления, нет выбора: правильным будет только умереть.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9. Человек, не ослеплённый блеском выбора, не приемлет иного пути, нежели тот, что ему предназначен.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Чужой дороги он страшится больше смерти, ибо и смерть счастлива лишь на дороге своей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. Если же наступает в жизни этого человека день, когда он спрашивает себя: выбрать ему и выжить или найти и умереть, то и здесь нет для него противопоставления, нет выбора: правильным будет только умереть.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Определяем стиль текста и тип речи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7" y="2092036"/>
            <a:ext cx="7900264" cy="31865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C00000"/>
                </a:solidFill>
                <a:latin typeface="Book Antiqua" pitchFamily="18" charset="0"/>
              </a:rPr>
              <a:t>Стиль текста</a:t>
            </a:r>
          </a:p>
          <a:p>
            <a:pPr indent="-49213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Book Antiqua" pitchFamily="18" charset="0"/>
              </a:rPr>
              <a:t>Публицистический</a:t>
            </a:r>
          </a:p>
          <a:p>
            <a:pPr algn="ctr">
              <a:buNone/>
            </a:pPr>
            <a:endParaRPr lang="ru-RU" sz="3600" b="1" dirty="0" smtClean="0">
              <a:latin typeface="Book Antiqua" pitchFamily="18" charset="0"/>
            </a:endParaRPr>
          </a:p>
          <a:p>
            <a:pPr marL="49213" indent="-49213" algn="ctr">
              <a:buNone/>
            </a:pPr>
            <a:r>
              <a:rPr lang="ru-RU" sz="3600" b="1" u="sng" dirty="0" smtClean="0">
                <a:solidFill>
                  <a:srgbClr val="C00000"/>
                </a:solidFill>
                <a:latin typeface="Book Antiqua" pitchFamily="18" charset="0"/>
              </a:rPr>
              <a:t>Тип речи</a:t>
            </a:r>
          </a:p>
          <a:p>
            <a:pPr indent="-49213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Book Antiqua" pitchFamily="18" charset="0"/>
              </a:rPr>
              <a:t>Рассуждение</a:t>
            </a:r>
            <a:endParaRPr lang="ru-RU" sz="36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122" name="Picture 2" descr="C:\Users\Ирина\Desktop\05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241" y="4031241"/>
            <a:ext cx="2826759" cy="28267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7" y="2189017"/>
            <a:ext cx="7900264" cy="3987945"/>
          </a:xfrm>
        </p:spPr>
        <p:txBody>
          <a:bodyPr/>
          <a:lstStyle/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Чужой дороги он страшится больше смерти, ибо и смерть счастлива лишь на дороге своей.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3964"/>
            <a:ext cx="7869891" cy="62345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Тезисный план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745" y="942110"/>
            <a:ext cx="8091055" cy="5278581"/>
          </a:xfrm>
        </p:spPr>
        <p:txBody>
          <a:bodyPr>
            <a:normAutofit/>
          </a:bodyPr>
          <a:lstStyle/>
          <a:p>
            <a:pPr marL="72000" indent="492125">
              <a:buFont typeface="+mj-lt"/>
              <a:buAutoNum type="arabicPeriod"/>
            </a:pP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У счастья нет единого точного определения.</a:t>
            </a:r>
          </a:p>
          <a:p>
            <a:pPr marL="72000" indent="492125">
              <a:buFont typeface="+mj-lt"/>
              <a:buAutoNum type="arabicPeriod"/>
            </a:pP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Удовольствие стремится к удовлетворению, счастье же неразрешимо.</a:t>
            </a:r>
          </a:p>
          <a:p>
            <a:pPr marL="72000" indent="492125">
              <a:buFont typeface="+mj-lt"/>
              <a:buAutoNum type="arabicPeriod"/>
            </a:pP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Человек чувствует счастье при служении цели, а не как награду. </a:t>
            </a:r>
          </a:p>
          <a:p>
            <a:pPr marL="72000" indent="492125">
              <a:buFont typeface="+mj-lt"/>
              <a:buAutoNum type="arabicPeriod"/>
            </a:pP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Счастье есть чудесное излучение смысла жизни, указывающее на единственный путь человека и не затрагивающее путей чужих</a:t>
            </a:r>
          </a:p>
          <a:p>
            <a:pPr marL="72000" indent="492125">
              <a:buFont typeface="+mj-lt"/>
              <a:buAutoNum type="arabicPeriod"/>
            </a:pP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Счастью нет источников, кроме смысла жизни</a:t>
            </a:r>
            <a:endParaRPr lang="ru-RU" sz="2400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72000" indent="492125">
              <a:buFont typeface="+mj-lt"/>
              <a:buAutoNum type="arabicPeriod"/>
            </a:pP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Чужая дорога ведёт к бессмысленному существованию, а в пустом существовании не может быть счастья, так как нет источника для его излучения.</a:t>
            </a:r>
          </a:p>
          <a:p>
            <a:pPr indent="492125">
              <a:buFont typeface="+mj-lt"/>
              <a:buAutoNum type="arabicPeriod"/>
            </a:pPr>
            <a:endParaRPr lang="ru-RU" sz="2000" b="1" i="1" dirty="0" smtClean="0">
              <a:solidFill>
                <a:srgbClr val="800000"/>
              </a:solidFill>
            </a:endParaRPr>
          </a:p>
          <a:p>
            <a:pPr marL="185738" indent="492125">
              <a:buFont typeface="Wingdings" pitchFamily="2" charset="2"/>
              <a:buChar char="Ø"/>
            </a:pPr>
            <a:endParaRPr lang="ru-RU" sz="2000" b="1" i="1" dirty="0" smtClean="0">
              <a:solidFill>
                <a:srgbClr val="800000"/>
              </a:solidFill>
            </a:endParaRPr>
          </a:p>
          <a:p>
            <a:pPr marL="269875" indent="450850">
              <a:buFont typeface="Wingdings" pitchFamily="2" charset="2"/>
              <a:buChar char="Ø"/>
            </a:pPr>
            <a:endParaRPr lang="ru-RU" sz="2000" b="1" i="1" dirty="0" smtClean="0">
              <a:solidFill>
                <a:srgbClr val="800000"/>
              </a:solidFill>
              <a:latin typeface="+mj-lt"/>
            </a:endParaRPr>
          </a:p>
          <a:p>
            <a:pPr marL="269875" indent="450850">
              <a:buFont typeface="Wingdings" pitchFamily="2" charset="2"/>
              <a:buChar char="Ø"/>
            </a:pPr>
            <a:endParaRPr lang="ru-RU" sz="2000" b="1" i="1" dirty="0" smtClean="0">
              <a:solidFill>
                <a:srgbClr val="800000"/>
              </a:solidFill>
              <a:latin typeface="+mj-lt"/>
            </a:endParaRPr>
          </a:p>
          <a:p>
            <a:pPr>
              <a:buNone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796" y="994675"/>
            <a:ext cx="7900264" cy="5018198"/>
          </a:xfrm>
        </p:spPr>
        <p:txBody>
          <a:bodyPr>
            <a:normAutofit fontScale="85000" lnSpcReduction="20000"/>
          </a:bodyPr>
          <a:lstStyle/>
          <a:p>
            <a:pPr marL="71438" indent="11113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7.    Нельзя выбрать смысл жизни, назначить его себе, переменить, как костюм.</a:t>
            </a:r>
          </a:p>
          <a:p>
            <a:pPr marL="71438" indent="11113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8.    Человек не вместилище множественных смыслов, но проводник смысла единственного.</a:t>
            </a:r>
          </a:p>
          <a:p>
            <a:pPr marL="71438" indent="11113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9.    Выбор для человека — не благо, а опасное искушение.</a:t>
            </a:r>
          </a:p>
          <a:p>
            <a:pPr marL="71438" indent="11113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10.  Смысл жизни, верный свой путь человек должен найти, обнаружить, но не выбрать, не предпочесть. </a:t>
            </a:r>
          </a:p>
          <a:p>
            <a:pPr marL="71438" indent="11113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11.  Выбравший — несчастлив, нашедший — счастлив.</a:t>
            </a:r>
          </a:p>
          <a:p>
            <a:pPr marL="71438" indent="11113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12.  Человек, неосознанно или сознательно гасящий лучи своего счастья, истребляющий в себе личное предназначение, уничтожает себя как личность.</a:t>
            </a:r>
          </a:p>
          <a:p>
            <a:pPr marL="71438" indent="11113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13.  Чужой дороги он страшится больше смерти, ибо и смерть счастлива лишь на дороге своей.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8650" y="193964"/>
            <a:ext cx="7869891" cy="623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Тезисный план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2884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От позиции автора к проблеме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lvl="0" indent="-4508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Calibri"/>
                <a:cs typeface="Calibri"/>
              </a:rPr>
              <a:t>Выявите основную мысль текста </a:t>
            </a:r>
            <a:endParaRPr lang="ru-RU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533400" lvl="0" indent="-4508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Calibri"/>
                <a:cs typeface="Times New Roman"/>
              </a:rPr>
              <a:t>Запишите её в виде законченного предложения</a:t>
            </a:r>
            <a:endParaRPr lang="ru-RU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533400" lvl="0" indent="-4508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Calibri"/>
                <a:cs typeface="Calibri"/>
              </a:rPr>
              <a:t>Определите, на какой вопрос отвечает это предложение  </a:t>
            </a:r>
          </a:p>
          <a:p>
            <a:pPr marL="533400" lvl="0" indent="-4508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Calibri"/>
                <a:cs typeface="Times New Roman"/>
              </a:rPr>
              <a:t>Запишите этот вопрос, который и является проблемой</a:t>
            </a:r>
            <a:endParaRPr lang="ru-RU" b="1" i="1" dirty="0" smtClean="0">
              <a:solidFill>
                <a:srgbClr val="C00000"/>
              </a:solidFill>
              <a:latin typeface="Book Antiqua" pitchFamily="18" charset="0"/>
              <a:ea typeface="Calibri"/>
              <a:cs typeface="Calibri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1637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Проблема – позиция автора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33" y="1260764"/>
            <a:ext cx="7900264" cy="4611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Book Antiqua" pitchFamily="18" charset="0"/>
              </a:rPr>
              <a:t>ПРОБЛЕМА</a:t>
            </a:r>
          </a:p>
          <a:p>
            <a:pPr indent="492125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Какого  человека можно назвать счастливым? </a:t>
            </a:r>
          </a:p>
          <a:p>
            <a:pPr>
              <a:buNone/>
            </a:pPr>
            <a:endParaRPr lang="ru-RU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Book Antiqua" pitchFamily="18" charset="0"/>
              </a:rPr>
              <a:t>ПОЗИЦИЯ АВТОРА</a:t>
            </a:r>
          </a:p>
          <a:p>
            <a:pPr indent="492125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Счастлив только тот человек, который верно нашел свой путь, личное предназначение.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51" name="Picture 7" descr="C:\Users\Ирина\Desktop\depositphotos_62068771-stock-photo-man-and-a-red-excla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112" y="4160041"/>
            <a:ext cx="2373888" cy="26979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7" y="1191491"/>
            <a:ext cx="7900264" cy="4708381"/>
          </a:xfrm>
        </p:spPr>
        <p:txBody>
          <a:bodyPr/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Book Antiqua" pitchFamily="18" charset="0"/>
              </a:rPr>
              <a:t>ПРОБЛЕМА</a:t>
            </a:r>
          </a:p>
          <a:p>
            <a:pPr indent="492125"/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Что является источником счастья?</a:t>
            </a:r>
          </a:p>
          <a:p>
            <a:pPr indent="492125">
              <a:buNone/>
            </a:pP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Book Antiqua" pitchFamily="18" charset="0"/>
              </a:rPr>
              <a:t>ПОЗИЦИЯ АВТОРА</a:t>
            </a:r>
          </a:p>
          <a:p>
            <a:pPr indent="492125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«Счастью нет источников, </a:t>
            </a:r>
          </a:p>
          <a:p>
            <a:pPr indent="492125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кроме смысла жизни».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1637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Проблема – позиция автора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170" name="Picture 2" descr="C:\Users\Ирина\Desktop\depositphotos_62068771-stock-photo-man-and-a-red-excla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552" y="3760488"/>
            <a:ext cx="2725448" cy="3097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1637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Комментарий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524" y="1288473"/>
            <a:ext cx="7900264" cy="4334308"/>
          </a:xfrm>
        </p:spPr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Комментарий – пояснительные замечания, рассуждения по поводу выделенной  проблемы текста (пример + пояснение). Мы должны пройти по тексту "вслед за автором", понять,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как автор раскрывает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сформулированную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проблему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. Комментарий  должен связать проблему с авторской позицией, опираться на прочитанный текст. </a:t>
            </a:r>
          </a:p>
          <a:p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378" y="1022383"/>
            <a:ext cx="7900264" cy="5613944"/>
          </a:xfrm>
        </p:spPr>
        <p:txBody>
          <a:bodyPr>
            <a:normAutofit fontScale="62500" lnSpcReduction="20000"/>
          </a:bodyPr>
          <a:lstStyle/>
          <a:p>
            <a:pPr indent="492125">
              <a:buNone/>
            </a:pPr>
            <a:r>
              <a:rPr lang="ru-RU" sz="4500" b="1" i="1" dirty="0" smtClean="0">
                <a:solidFill>
                  <a:srgbClr val="C00000"/>
                </a:solidFill>
                <a:latin typeface="Book Antiqua" pitchFamily="18" charset="0"/>
              </a:rPr>
              <a:t>Понять разницу между счастьем и удовольствием порой бывает очень трудно, так как «у счастья нет единого точного определения». </a:t>
            </a:r>
            <a:r>
              <a:rPr lang="ru-RU" sz="4500" b="1" i="1" dirty="0" smtClean="0">
                <a:solidFill>
                  <a:srgbClr val="0070C0"/>
                </a:solidFill>
                <a:latin typeface="Book Antiqua" pitchFamily="18" charset="0"/>
              </a:rPr>
              <a:t>Видимо, поэтому одни ищут счастье в успешной карьере и материальном достатке, другие – в удачном браке или душевном покое. Однако </a:t>
            </a:r>
            <a:r>
              <a:rPr lang="ru-RU" sz="4500" b="1" i="1" u="sng" dirty="0" smtClean="0">
                <a:solidFill>
                  <a:srgbClr val="0070C0"/>
                </a:solidFill>
                <a:latin typeface="Book Antiqua" pitchFamily="18" charset="0"/>
              </a:rPr>
              <a:t>автор обращает наше внимание </a:t>
            </a:r>
            <a:r>
              <a:rPr lang="ru-RU" sz="4500" b="1" i="1" dirty="0" smtClean="0">
                <a:solidFill>
                  <a:srgbClr val="0070C0"/>
                </a:solidFill>
                <a:latin typeface="Book Antiqua" pitchFamily="18" charset="0"/>
              </a:rPr>
              <a:t>на то, что только </a:t>
            </a:r>
            <a:r>
              <a:rPr lang="ru-RU" sz="4500" b="1" i="1" dirty="0" smtClean="0">
                <a:solidFill>
                  <a:srgbClr val="C00000"/>
                </a:solidFill>
                <a:latin typeface="Book Antiqua" pitchFamily="18" charset="0"/>
              </a:rPr>
              <a:t>«при служении цели», а не в награду за ее достижение  человек «чувствует счастье»;  удовольствие же  лишь «стремится  к удовлетворению». </a:t>
            </a:r>
            <a:r>
              <a:rPr lang="ru-RU" sz="4500" b="1" i="1" dirty="0" smtClean="0">
                <a:solidFill>
                  <a:srgbClr val="0070C0"/>
                </a:solidFill>
                <a:latin typeface="Book Antiqua" pitchFamily="18" charset="0"/>
              </a:rPr>
              <a:t>Счастливый человек, </a:t>
            </a:r>
            <a:r>
              <a:rPr lang="ru-RU" sz="4500" b="1" i="1" u="sng" dirty="0" smtClean="0">
                <a:solidFill>
                  <a:srgbClr val="0070C0"/>
                </a:solidFill>
                <a:latin typeface="Book Antiqua" pitchFamily="18" charset="0"/>
              </a:rPr>
              <a:t>по мнению писателя,</a:t>
            </a:r>
            <a:r>
              <a:rPr lang="ru-RU" sz="4500" b="1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4500" b="1" i="1" dirty="0" smtClean="0">
                <a:solidFill>
                  <a:srgbClr val="C00000"/>
                </a:solidFill>
                <a:latin typeface="Book Antiqua" pitchFamily="18" charset="0"/>
              </a:rPr>
              <a:t>озарен внутренним светом, видимым только ему, </a:t>
            </a:r>
            <a:r>
              <a:rPr lang="ru-RU" sz="4500" b="1" i="1" dirty="0" smtClean="0">
                <a:solidFill>
                  <a:srgbClr val="0070C0"/>
                </a:solidFill>
                <a:latin typeface="Book Antiqua" pitchFamily="18" charset="0"/>
              </a:rPr>
              <a:t>потому что нашел </a:t>
            </a:r>
            <a:r>
              <a:rPr lang="ru-RU" sz="4500" b="1" i="1" dirty="0" smtClean="0">
                <a:solidFill>
                  <a:srgbClr val="C00000"/>
                </a:solidFill>
                <a:latin typeface="Book Antiqua" pitchFamily="18" charset="0"/>
              </a:rPr>
              <a:t>«то, к чему расположено его сердце и склонен                           ум» и </a:t>
            </a:r>
            <a:r>
              <a:rPr lang="ru-RU" sz="4500" b="1" i="1" dirty="0" smtClean="0">
                <a:solidFill>
                  <a:srgbClr val="0070C0"/>
                </a:solidFill>
                <a:latin typeface="Book Antiqua" pitchFamily="18" charset="0"/>
              </a:rPr>
              <a:t>посвятил этому всю жизнь.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1637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Комментарий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Позиция автора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Всей логикой рассуждения автор убедительно доказывает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:  счастлив только тот человек, который верно нашел свой путь, личное предназначение, потому что «счастью нет источников, кроме смысла жизни».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0945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Собственная позиция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9669" y="1482436"/>
            <a:ext cx="7900264" cy="4057218"/>
          </a:xfrm>
        </p:spPr>
        <p:txBody>
          <a:bodyPr/>
          <a:lstStyle/>
          <a:p>
            <a:pPr indent="492125">
              <a:buNone/>
            </a:pP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Позиция автора кажется мне весьма убедительной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. Хотя поиск жизненного пути может сопровождаться трудностями, ошибками и разочарованиями, это единственный способ постичь себя и обрести счастье.</a:t>
            </a:r>
          </a:p>
          <a:p>
            <a:pPr marL="3227388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ТЕЗИС, ТРЕБУЮЩИЙ ДОКАЗАТЕЛЬСТВА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0"/>
            <a:ext cx="7886700" cy="12746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93273"/>
            <a:ext cx="7886700" cy="4496381"/>
          </a:xfrm>
          <a:ln>
            <a:noFill/>
          </a:ln>
        </p:spPr>
        <p:txBody>
          <a:bodyPr/>
          <a:lstStyle/>
          <a:p>
            <a:pPr marL="0" lvl="1" indent="720725">
              <a:spcBef>
                <a:spcPts val="1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1. У счастья нет единого точного определения, и мы часто опрощаем его, смешивая с удовольствием. Однако удовольствие стремится к удовлетворению, счастье же неразрешимо. Человек чувствует счастье при служении цели, от служения, а не получает в итоге служения, как награду. Счастье — не осуществление чуда, счастье — присутствие чуда.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7" y="1202493"/>
            <a:ext cx="7900264" cy="47112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Литературные герои в поисках смысла жизни:</a:t>
            </a:r>
          </a:p>
          <a:p>
            <a:pPr indent="492125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</a:rPr>
              <a:t>Пьер Безухов и Андрей Болконский           в романе Л.Н. Толстого «Война и мир»;</a:t>
            </a:r>
          </a:p>
          <a:p>
            <a:pPr indent="492125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</a:rPr>
              <a:t>Григорий Александрович Печорин в романе М.Ю. Лермонтова «Герой нашего времени»;</a:t>
            </a:r>
          </a:p>
          <a:p>
            <a:pPr indent="492125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</a:rPr>
              <a:t>Илья Ильич Обломов в романе                     И.А. Гончарова «Обломов»;</a:t>
            </a:r>
          </a:p>
          <a:p>
            <a:pPr indent="492125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</a:rPr>
              <a:t>Евгений Онегин в романе А.С. Пушкина «Евгений Онегин».</a:t>
            </a:r>
            <a:endParaRPr lang="ru-RU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0806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Аргументы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0806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Вывод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7" y="1025236"/>
            <a:ext cx="7900264" cy="5151727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Вывод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– другая мысль, вытекающая из главной. Между главной мыслью и хорошим выводом всегда можно поставить слово «значит».</a:t>
            </a:r>
          </a:p>
          <a:p>
            <a:r>
              <a:rPr lang="ru-RU" sz="3000" b="1" u="sng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Вывод не должен повторять главную мысль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. Если  вы другими словами или (ещё хуже) теми же словами в  последнем абзаце выразили свою основную мысль – это не вывод.</a:t>
            </a:r>
          </a:p>
          <a:p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В заключении уместно показать своё отношение к  доказанной мысли (Вот мы  убедительно доказали … И что из этого следует? Что нам даёт доказанный тезис? К чему это побуждает меня?)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378" y="1454728"/>
            <a:ext cx="7900264" cy="4251180"/>
          </a:xfrm>
        </p:spPr>
        <p:txBody>
          <a:bodyPr/>
          <a:lstStyle/>
          <a:p>
            <a:pPr indent="492125">
              <a:buNone/>
            </a:pP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Предложенный для анализа текст побудил меня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к серьезным размышлениям о том, что счастливым делают человека не внешние обстоятельства (положение в обществе, деньги, карьера), а внутреннее осознание своего предназначения и стремление следовать этим единственно верным путем.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0806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Вывод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02062017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003" y="3782291"/>
            <a:ext cx="3320106" cy="307570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015" y="1745671"/>
            <a:ext cx="7572949" cy="3283527"/>
          </a:xfrm>
        </p:spPr>
        <p:txBody>
          <a:bodyPr>
            <a:normAutofit/>
          </a:bodyPr>
          <a:lstStyle/>
          <a:p>
            <a:pPr marL="539750" indent="0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Желаю вам, чтобы сила вашей мысли, </a:t>
            </a:r>
          </a:p>
          <a:p>
            <a:pPr marL="539750" indent="0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умноженная на напряжение нервов </a:t>
            </a:r>
          </a:p>
          <a:p>
            <a:pPr marL="539750" indent="0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и сопротивление лени, </a:t>
            </a:r>
          </a:p>
          <a:p>
            <a:pPr marL="539750" indent="0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в сумме с энергией  были равны           </a:t>
            </a:r>
            <a:r>
              <a:rPr lang="ru-RU" sz="3200" b="1" i="1" dirty="0" smtClean="0">
                <a:solidFill>
                  <a:srgbClr val="FF0000"/>
                </a:solidFill>
                <a:latin typeface="Book Antiqua" pitchFamily="18" charset="0"/>
              </a:rPr>
              <a:t>5 баллам! </a:t>
            </a:r>
          </a:p>
          <a:p>
            <a:pPr>
              <a:buNone/>
            </a:pP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509" y="540326"/>
            <a:ext cx="691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Успехов на экзамене!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рина\Desktop\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Ирина\Desktop\24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0" y="1841500"/>
            <a:ext cx="3175000" cy="3175000"/>
          </a:xfrm>
          <a:prstGeom prst="rect">
            <a:avLst/>
          </a:prstGeom>
          <a:noFill/>
        </p:spPr>
      </p:pic>
      <p:pic>
        <p:nvPicPr>
          <p:cNvPr id="3076" name="Picture 4" descr="C:\Users\Ирина\Desktop\img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Ирина\Desktop\Вебинар\Комментарий 4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95747" y="910503"/>
            <a:ext cx="8179233" cy="47812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Book Antiqua" pitchFamily="18" charset="0"/>
                <a:hlinkClick r:id="rId2"/>
              </a:rPr>
              <a:t>https://mogu</a:t>
            </a:r>
            <a:r>
              <a:rPr lang="ru-RU" sz="3600" dirty="0" smtClean="0">
                <a:solidFill>
                  <a:srgbClr val="92D050"/>
                </a:solidFill>
                <a:latin typeface="Book Antiqua" pitchFamily="18" charset="0"/>
                <a:hlinkClick r:id="rId2"/>
              </a:rPr>
              <a:t>-</a:t>
            </a:r>
            <a:r>
              <a:rPr lang="en-US" sz="3600" dirty="0" smtClean="0">
                <a:solidFill>
                  <a:srgbClr val="92D050"/>
                </a:solidFill>
                <a:latin typeface="Book Antiqua" pitchFamily="18" charset="0"/>
                <a:hlinkClick r:id="rId2"/>
              </a:rPr>
              <a:t>pisat.ru/webinar/</a:t>
            </a:r>
            <a:r>
              <a:rPr lang="ru-RU" sz="3600" dirty="0" smtClean="0">
                <a:solidFill>
                  <a:srgbClr val="92D050"/>
                </a:solidFill>
                <a:latin typeface="Book Antiqua" pitchFamily="18" charset="0"/>
                <a:hlinkClick r:id="rId2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Book Antiqua" pitchFamily="18" charset="0"/>
                <a:hlinkClick r:id="rId2"/>
              </a:rPr>
              <a:t>skol</a:t>
            </a:r>
            <a:r>
              <a:rPr lang="en-US" sz="3600" dirty="0" smtClean="0">
                <a:solidFill>
                  <a:srgbClr val="92D050"/>
                </a:solidFill>
                <a:latin typeface="Book Antiqua" pitchFamily="18" charset="0"/>
                <a:hlinkClick r:id="rId2"/>
              </a:rPr>
              <a:t>/sochinenie_EGE_2019/</a:t>
            </a:r>
            <a:r>
              <a:rPr lang="ru-RU" sz="3600" dirty="0" smtClean="0">
                <a:solidFill>
                  <a:srgbClr val="92D050"/>
                </a:solidFill>
                <a:latin typeface="Book Antiqua" pitchFamily="18" charset="0"/>
              </a:rPr>
              <a:t> </a:t>
            </a:r>
            <a:endParaRPr lang="ru-RU" sz="3600" dirty="0">
              <a:solidFill>
                <a:srgbClr val="92D05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67487" y="16181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Ирина\Desktop\Вебинар\могу писа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9136" y="1399309"/>
            <a:ext cx="11903353" cy="5458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0"/>
            <a:ext cx="7886700" cy="12746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93273"/>
            <a:ext cx="7886700" cy="4496381"/>
          </a:xfrm>
          <a:ln>
            <a:noFill/>
          </a:ln>
        </p:spPr>
        <p:txBody>
          <a:bodyPr/>
          <a:lstStyle/>
          <a:p>
            <a:pPr marL="0" lvl="1" indent="720725">
              <a:spcBef>
                <a:spcPts val="1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1. </a:t>
            </a:r>
            <a:r>
              <a:rPr lang="ru-RU" sz="2800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У счастья нет единого точного определения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и мы часто опрощаем его, смешивая с удовольствием. Однако </a:t>
            </a:r>
            <a:r>
              <a:rPr lang="ru-RU" sz="2800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удовольствие стремится к удовлетворению, счастье же неразрешимо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. Человек </a:t>
            </a:r>
            <a:r>
              <a:rPr lang="ru-RU" sz="2800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чувствует счастье при служении цели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от служения, </a:t>
            </a:r>
            <a:r>
              <a:rPr lang="ru-RU" sz="2800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а не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получает в итоге служения, </a:t>
            </a:r>
            <a:r>
              <a:rPr lang="ru-RU" sz="2800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как награду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. Счастье — не осуществление чуда, счастье — присутствие чуда.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7" y="1814945"/>
            <a:ext cx="7900264" cy="4362018"/>
          </a:xfrm>
        </p:spPr>
        <p:txBody>
          <a:bodyPr/>
          <a:lstStyle/>
          <a:p>
            <a:pPr marL="269875" indent="4508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У счастья нет единого точного определения.</a:t>
            </a:r>
          </a:p>
          <a:p>
            <a:pPr marL="269875" indent="450850">
              <a:buFont typeface="Wingdings" pitchFamily="2" charset="2"/>
              <a:buChar char="Ø"/>
            </a:pPr>
            <a:endParaRPr lang="ru-RU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9875" indent="4508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Удовольствие стремится к удовлетворению, счастье же неразрешимо.</a:t>
            </a:r>
          </a:p>
          <a:p>
            <a:pPr marL="269875" indent="450850">
              <a:buFont typeface="Wingdings" pitchFamily="2" charset="2"/>
              <a:buChar char="Ø"/>
            </a:pPr>
            <a:endParaRPr lang="ru-RU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9875" indent="4508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Человек чувствует счастье при служении цели, а не как награду.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2. Счастье есть непременная принадлежность уникального, ни в ком не повторяемого человеческого предназначения, неотделимая его составляющая. Счастье есть чудесное излучение смысла жизни, указывающее на единственный путь человека и не затрагивающее путей чужих. Излучение счастья не падает вовне, оно даёт глубоко внутренний, личный свет, видимый одному тому, кому он адресован.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92125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2. Счастье есть непременная принадлежность уникального, ни в ком не повторяемого человеческого предназначения, неотделимая его составляющая.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Счастье есть чудесное излучение смысла жизни, указывающее на единственный путь человека и не затрагивающее путей чужих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. Излучение счастья не падает вовне, оно даёт глубоко внутренний, личный свет, видимый одному тому, кому он адресован.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Определяем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микротемы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и тезисы абзацев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378" y="2227729"/>
            <a:ext cx="7900264" cy="1887071"/>
          </a:xfrm>
        </p:spPr>
        <p:txBody>
          <a:bodyPr/>
          <a:lstStyle/>
          <a:p>
            <a:pPr indent="492125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Счастье есть чудесное излучение смысла жизни, указывающее на единственный путь человека и не затрагивающее путей чужих.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2368</Words>
  <Application>Microsoft Office PowerPoint</Application>
  <PresentationFormat>Экран (4:3)</PresentationFormat>
  <Paragraphs>152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Сочинение-рассуждение  по тексту О.А.Чувакина  «У счастья нет единого точного определения…»  (текст №32)</vt:lpstr>
      <vt:lpstr>Об авторе текста Олег Анатольевич Чувакин </vt:lpstr>
      <vt:lpstr>Определяем стиль текста и тип речи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Слайд 19</vt:lpstr>
      <vt:lpstr>Слайд 20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Определяем микротемы и тезисы абзацев</vt:lpstr>
      <vt:lpstr>Тезисный план</vt:lpstr>
      <vt:lpstr>Слайд 32</vt:lpstr>
      <vt:lpstr>От позиции автора к проблеме</vt:lpstr>
      <vt:lpstr>Проблема – позиция автора</vt:lpstr>
      <vt:lpstr>Проблема – позиция автора</vt:lpstr>
      <vt:lpstr>Комментарий</vt:lpstr>
      <vt:lpstr>Комментарий</vt:lpstr>
      <vt:lpstr>Позиция автора </vt:lpstr>
      <vt:lpstr>Собственная позиция</vt:lpstr>
      <vt:lpstr>Аргументы</vt:lpstr>
      <vt:lpstr>Вывод</vt:lpstr>
      <vt:lpstr>Вывод</vt:lpstr>
      <vt:lpstr>Слайд 43</vt:lpstr>
      <vt:lpstr>Слайд 44</vt:lpstr>
      <vt:lpstr>Слайд 45</vt:lpstr>
      <vt:lpstr>https://mogu-pisat.ru/webinar/ skol/sochinenie_EGE_2019/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Ирина</cp:lastModifiedBy>
  <cp:revision>144</cp:revision>
  <dcterms:created xsi:type="dcterms:W3CDTF">2016-11-18T14:12:19Z</dcterms:created>
  <dcterms:modified xsi:type="dcterms:W3CDTF">2019-04-16T18:41:25Z</dcterms:modified>
</cp:coreProperties>
</file>